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2" r:id="rId4"/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1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68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7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092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31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23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38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58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64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59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7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E22F7-798F-4108-A528-B4F74F9FD593}" type="datetimeFigureOut">
              <a:rPr lang="en-US" smtClean="0"/>
              <a:t>10/23/2017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C9886-AC97-40F6-A211-0BB1E987C9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06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Groups &amp; 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 </a:t>
            </a:r>
            <a:r>
              <a:rPr lang="en-US" dirty="0" smtClean="0"/>
              <a:t>GROUPS</a:t>
            </a:r>
          </a:p>
          <a:p>
            <a:r>
              <a:rPr lang="en-US" dirty="0" smtClean="0"/>
              <a:t>AD GROUPS</a:t>
            </a:r>
          </a:p>
          <a:p>
            <a:r>
              <a:rPr lang="en-US" dirty="0" smtClean="0"/>
              <a:t>GROUPS </a:t>
            </a:r>
            <a:r>
              <a:rPr lang="en-US" dirty="0" smtClean="0"/>
              <a:t>TYPES (security, distribution)</a:t>
            </a:r>
          </a:p>
          <a:p>
            <a:r>
              <a:rPr lang="en-US" dirty="0" smtClean="0"/>
              <a:t>GROUP SCOPE (universal, global, domain local</a:t>
            </a:r>
            <a:r>
              <a:rPr lang="en-US" dirty="0" smtClean="0"/>
              <a:t>)</a:t>
            </a:r>
          </a:p>
          <a:p>
            <a:r>
              <a:rPr lang="en-US" dirty="0"/>
              <a:t>LOCAL GROUPS POLICY </a:t>
            </a:r>
          </a:p>
          <a:p>
            <a:r>
              <a:rPr lang="en-US" dirty="0"/>
              <a:t>AD GROUP </a:t>
            </a:r>
            <a:r>
              <a:rPr lang="en-US" dirty="0" smtClean="0"/>
              <a:t>POLICY</a:t>
            </a:r>
            <a:endParaRPr lang="en-US" dirty="0" smtClean="0"/>
          </a:p>
          <a:p>
            <a:r>
              <a:rPr lang="en-US" dirty="0" smtClean="0"/>
              <a:t>GPO APPLIED AT LEVEL (</a:t>
            </a:r>
            <a:r>
              <a:rPr lang="en-US" dirty="0" err="1" smtClean="0"/>
              <a:t>ou</a:t>
            </a:r>
            <a:r>
              <a:rPr lang="en-US" dirty="0" smtClean="0"/>
              <a:t>, site, domain)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27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Physical structure of AD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Site</a:t>
            </a:r>
          </a:p>
          <a:p>
            <a:pPr lvl="1"/>
            <a:r>
              <a:rPr lang="en-US" dirty="0"/>
              <a:t>A site is a geographically physical location of well-connected hosts </a:t>
            </a:r>
          </a:p>
          <a:p>
            <a:pPr lvl="1"/>
            <a:r>
              <a:rPr lang="en-US" dirty="0" smtClean="0"/>
              <a:t>Sites </a:t>
            </a:r>
            <a:r>
              <a:rPr lang="en-US" dirty="0"/>
              <a:t>are physical entities (having an actual physical location) and help to determine your network's </a:t>
            </a:r>
            <a:r>
              <a:rPr lang="en-US" dirty="0" smtClean="0"/>
              <a:t>physical topology </a:t>
            </a:r>
          </a:p>
          <a:p>
            <a:pPr lvl="1"/>
            <a:r>
              <a:rPr lang="en-US" dirty="0" smtClean="0"/>
              <a:t>Mostly </a:t>
            </a:r>
            <a:r>
              <a:rPr lang="en-US" dirty="0"/>
              <a:t>regional </a:t>
            </a:r>
            <a:r>
              <a:rPr lang="en-US" dirty="0" smtClean="0"/>
              <a:t>domain (child domains) created in each site</a:t>
            </a:r>
          </a:p>
          <a:p>
            <a:pPr lvl="1"/>
            <a:r>
              <a:rPr lang="en-US" dirty="0"/>
              <a:t>Each </a:t>
            </a:r>
            <a:r>
              <a:rPr lang="en-US" dirty="0" smtClean="0"/>
              <a:t>site </a:t>
            </a:r>
            <a:r>
              <a:rPr lang="en-US" dirty="0"/>
              <a:t>operates at least one domain controller for the regional </a:t>
            </a:r>
            <a:r>
              <a:rPr lang="en-US" dirty="0" smtClean="0"/>
              <a:t>domain. </a:t>
            </a:r>
            <a:r>
              <a:rPr lang="en-US" dirty="0"/>
              <a:t>This allows for </a:t>
            </a:r>
            <a:r>
              <a:rPr lang="en-US" dirty="0" smtClean="0"/>
              <a:t>inter-site </a:t>
            </a:r>
            <a:r>
              <a:rPr lang="en-US" dirty="0"/>
              <a:t>replication </a:t>
            </a:r>
            <a:r>
              <a:rPr lang="en-US" dirty="0" smtClean="0"/>
              <a:t>between </a:t>
            </a:r>
            <a:r>
              <a:rPr lang="en-US" dirty="0"/>
              <a:t>the tree </a:t>
            </a:r>
            <a:r>
              <a:rPr lang="en-US" dirty="0" smtClean="0"/>
              <a:t>n </a:t>
            </a:r>
            <a:r>
              <a:rPr lang="en-US" dirty="0"/>
              <a:t>the various domain controllers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 smtClean="0"/>
              <a:t>tree</a:t>
            </a:r>
          </a:p>
          <a:p>
            <a:pPr lvl="1"/>
            <a:r>
              <a:rPr lang="en-US" dirty="0" smtClean="0"/>
              <a:t>Sites </a:t>
            </a:r>
            <a:r>
              <a:rPr lang="en-US" dirty="0"/>
              <a:t>also </a:t>
            </a:r>
            <a:r>
              <a:rPr lang="en-US" dirty="0" smtClean="0"/>
              <a:t>typically </a:t>
            </a:r>
            <a:r>
              <a:rPr lang="en-US" dirty="0"/>
              <a:t>represent IP subnets that are connected by LAN or WAN </a:t>
            </a:r>
            <a:r>
              <a:rPr lang="en-US" dirty="0" smtClean="0"/>
              <a:t>connections</a:t>
            </a:r>
          </a:p>
          <a:p>
            <a:pPr lvl="1"/>
            <a:r>
              <a:rPr lang="en-US" dirty="0" smtClean="0"/>
              <a:t>An </a:t>
            </a:r>
            <a:r>
              <a:rPr lang="en-US" i="1" dirty="0"/>
              <a:t>Active Directory site </a:t>
            </a:r>
            <a:r>
              <a:rPr lang="en-US" dirty="0"/>
              <a:t>is typically a physical location on the network </a:t>
            </a:r>
            <a:r>
              <a:rPr lang="en-US" dirty="0" smtClean="0"/>
              <a:t>that </a:t>
            </a:r>
            <a:r>
              <a:rPr lang="en-US" dirty="0"/>
              <a:t>represents a schema container for a regional domain, and the site is also typically one or more IP subnets</a:t>
            </a:r>
          </a:p>
        </p:txBody>
      </p:sp>
    </p:spTree>
    <p:extLst>
      <p:ext uri="{BB962C8B-B14F-4D97-AF65-F5344CB8AC3E}">
        <p14:creationId xmlns:p14="http://schemas.microsoft.com/office/powerpoint/2010/main" val="367947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Physical structure of AD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Active Directory Replication and </a:t>
            </a:r>
            <a:r>
              <a:rPr lang="en-US" dirty="0" smtClean="0"/>
              <a:t>Sites</a:t>
            </a:r>
          </a:p>
          <a:p>
            <a:pPr lvl="1"/>
            <a:r>
              <a:rPr lang="en-US" i="1" dirty="0"/>
              <a:t>Replication </a:t>
            </a:r>
            <a:r>
              <a:rPr lang="en-US" dirty="0"/>
              <a:t>is the process that allows domain controllers to keep Active Directory data consistent throughout </a:t>
            </a:r>
            <a:r>
              <a:rPr lang="en-US" dirty="0" smtClean="0"/>
              <a:t>the network</a:t>
            </a:r>
          </a:p>
          <a:p>
            <a:pPr lvl="1"/>
            <a:r>
              <a:rPr lang="en-US" dirty="0"/>
              <a:t>In terms of replication between sites, you can control </a:t>
            </a:r>
            <a:r>
              <a:rPr lang="en-US" dirty="0" smtClean="0"/>
              <a:t>inter-site </a:t>
            </a:r>
            <a:r>
              <a:rPr lang="en-US" dirty="0"/>
              <a:t>replication by the site links that you create. </a:t>
            </a:r>
            <a:r>
              <a:rPr lang="en-US" dirty="0" smtClean="0"/>
              <a:t>You </a:t>
            </a:r>
            <a:r>
              <a:rPr lang="en-US" dirty="0"/>
              <a:t>can also specify the schedule for replication between sites that are linked by a site link</a:t>
            </a:r>
          </a:p>
        </p:txBody>
      </p:sp>
    </p:spTree>
    <p:extLst>
      <p:ext uri="{BB962C8B-B14F-4D97-AF65-F5344CB8AC3E}">
        <p14:creationId xmlns:p14="http://schemas.microsoft.com/office/powerpoint/2010/main" val="213440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Groups &amp; Group Policy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Active Directory </a:t>
            </a:r>
            <a:r>
              <a:rPr lang="en-US" b="1" dirty="0" smtClean="0"/>
              <a:t>Groups</a:t>
            </a:r>
          </a:p>
          <a:p>
            <a:pPr lvl="1"/>
            <a:r>
              <a:rPr lang="en-US" dirty="0"/>
              <a:t>A group</a:t>
            </a:r>
            <a:r>
              <a:rPr lang="en-US" i="1" dirty="0"/>
              <a:t> </a:t>
            </a:r>
            <a:r>
              <a:rPr lang="en-US" dirty="0"/>
              <a:t>is a collection of active directory </a:t>
            </a:r>
            <a:r>
              <a:rPr lang="en-US" dirty="0" smtClean="0"/>
              <a:t>objects</a:t>
            </a:r>
          </a:p>
          <a:p>
            <a:pPr lvl="1"/>
            <a:r>
              <a:rPr lang="en-US" dirty="0" smtClean="0"/>
              <a:t>Group is a container that contain objects (computers, user accounts) and other </a:t>
            </a:r>
            <a:r>
              <a:rPr lang="en-US" dirty="0"/>
              <a:t>groups </a:t>
            </a:r>
            <a:r>
              <a:rPr lang="en-US" dirty="0" smtClean="0"/>
              <a:t>and manage them</a:t>
            </a:r>
            <a:r>
              <a:rPr lang="en-US" dirty="0"/>
              <a:t> </a:t>
            </a:r>
            <a:r>
              <a:rPr lang="en-US" dirty="0" smtClean="0"/>
              <a:t>as</a:t>
            </a:r>
            <a:r>
              <a:rPr lang="en-US" dirty="0"/>
              <a:t> </a:t>
            </a:r>
            <a:r>
              <a:rPr lang="en-US" dirty="0" smtClean="0"/>
              <a:t>a </a:t>
            </a:r>
            <a:r>
              <a:rPr lang="en-US" smtClean="0"/>
              <a:t>single entity</a:t>
            </a:r>
            <a:endParaRPr lang="en-US" dirty="0" smtClean="0"/>
          </a:p>
          <a:p>
            <a:pPr lvl="1"/>
            <a:r>
              <a:rPr lang="en-US" dirty="0" smtClean="0"/>
              <a:t>We can say that group is collection of user accounts and computers</a:t>
            </a:r>
          </a:p>
          <a:p>
            <a:pPr lvl="1"/>
            <a:r>
              <a:rPr lang="en-US" dirty="0"/>
              <a:t>The primary purpose of a group is to </a:t>
            </a:r>
            <a:r>
              <a:rPr lang="en-US" dirty="0" smtClean="0"/>
              <a:t>enable </a:t>
            </a:r>
            <a:r>
              <a:rPr lang="en-US" dirty="0"/>
              <a:t>to group </a:t>
            </a:r>
            <a:r>
              <a:rPr lang="en-US" dirty="0" smtClean="0"/>
              <a:t>users and </a:t>
            </a:r>
            <a:r>
              <a:rPr lang="en-US" dirty="0"/>
              <a:t>define permissions based on group </a:t>
            </a:r>
            <a:r>
              <a:rPr lang="en-US" dirty="0" smtClean="0"/>
              <a:t>membership</a:t>
            </a:r>
          </a:p>
          <a:p>
            <a:pPr lvl="1"/>
            <a:r>
              <a:rPr lang="en-US" dirty="0"/>
              <a:t>This is a much easier strategy for determining the </a:t>
            </a:r>
            <a:r>
              <a:rPr lang="en-US" dirty="0" smtClean="0"/>
              <a:t>access levels </a:t>
            </a:r>
            <a:r>
              <a:rPr lang="en-US" dirty="0"/>
              <a:t>that users have to domain resources when compared to the alternative of assigning permissions on a </a:t>
            </a:r>
            <a:r>
              <a:rPr lang="en-US" dirty="0" smtClean="0"/>
              <a:t>per user basis</a:t>
            </a:r>
          </a:p>
        </p:txBody>
      </p:sp>
    </p:spTree>
    <p:extLst>
      <p:ext uri="{BB962C8B-B14F-4D97-AF65-F5344CB8AC3E}">
        <p14:creationId xmlns:p14="http://schemas.microsoft.com/office/powerpoint/2010/main" val="3322423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Groups &amp; 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lvl="1">
              <a:spcBef>
                <a:spcPts val="1000"/>
              </a:spcBef>
            </a:pPr>
            <a:r>
              <a:rPr lang="en-US" dirty="0" smtClean="0"/>
              <a:t>Windows server 2008 allows two types of groups: Security and Distribution</a:t>
            </a:r>
          </a:p>
          <a:p>
            <a:pPr marL="228600" lvl="1">
              <a:spcBef>
                <a:spcPts val="1000"/>
              </a:spcBef>
            </a:pPr>
            <a:r>
              <a:rPr lang="en-US" sz="2800" b="1" dirty="0" smtClean="0"/>
              <a:t>Security group</a:t>
            </a:r>
          </a:p>
          <a:p>
            <a:pPr marL="685800" lvl="2">
              <a:spcBef>
                <a:spcPts val="1000"/>
              </a:spcBef>
            </a:pPr>
            <a:r>
              <a:rPr lang="en-US" sz="2400" dirty="0"/>
              <a:t>A </a:t>
            </a:r>
            <a:r>
              <a:rPr lang="en-US" sz="2400" i="1" dirty="0"/>
              <a:t>security group </a:t>
            </a:r>
            <a:r>
              <a:rPr lang="en-US" sz="2400" dirty="0"/>
              <a:t>is a group that defines permissions related to resources and objects in the </a:t>
            </a:r>
            <a:r>
              <a:rPr lang="en-US" sz="2400" dirty="0" smtClean="0"/>
              <a:t>domain</a:t>
            </a:r>
          </a:p>
          <a:p>
            <a:pPr lvl="1"/>
            <a:r>
              <a:rPr lang="en-US" dirty="0"/>
              <a:t>Members </a:t>
            </a:r>
            <a:r>
              <a:rPr lang="en-US" dirty="0" smtClean="0"/>
              <a:t>of a </a:t>
            </a:r>
            <a:r>
              <a:rPr lang="en-US" dirty="0"/>
              <a:t>security group (such as users) are assigned a security token when they log on to the domain, which </a:t>
            </a:r>
            <a:r>
              <a:rPr lang="en-US" dirty="0" smtClean="0"/>
              <a:t>provides them </a:t>
            </a:r>
            <a:r>
              <a:rPr lang="en-US" dirty="0"/>
              <a:t>with the necessary permissions to files, printers, and other </a:t>
            </a:r>
            <a:r>
              <a:rPr lang="en-US" dirty="0" smtClean="0"/>
              <a:t>resources</a:t>
            </a:r>
          </a:p>
          <a:p>
            <a:r>
              <a:rPr lang="en-US" b="1" dirty="0" smtClean="0"/>
              <a:t>Distribution group</a:t>
            </a:r>
          </a:p>
          <a:p>
            <a:pPr lvl="1"/>
            <a:r>
              <a:rPr lang="en-US" dirty="0"/>
              <a:t>A distribution group is really </a:t>
            </a:r>
            <a:r>
              <a:rPr lang="en-US" dirty="0" smtClean="0"/>
              <a:t>nothing more </a:t>
            </a:r>
            <a:r>
              <a:rPr lang="en-US" dirty="0"/>
              <a:t>than a list of users, such as a grouping of contacts to which you would send an </a:t>
            </a:r>
            <a:r>
              <a:rPr lang="en-US" dirty="0" smtClean="0"/>
              <a:t>email</a:t>
            </a:r>
          </a:p>
          <a:p>
            <a:pPr lvl="1"/>
            <a:r>
              <a:rPr lang="en-US" dirty="0" smtClean="0"/>
              <a:t>Distribution group cannot </a:t>
            </a:r>
            <a:r>
              <a:rPr lang="en-US" dirty="0"/>
              <a:t>be used to assign permissions to the users in the group</a:t>
            </a:r>
            <a:endParaRPr lang="en-US" dirty="0" smtClean="0"/>
          </a:p>
          <a:p>
            <a:pPr lvl="1"/>
            <a:endParaRPr lang="en-US" sz="6800" dirty="0" smtClean="0"/>
          </a:p>
          <a:p>
            <a:pPr marL="685800" lvl="2">
              <a:spcBef>
                <a:spcPts val="1000"/>
              </a:spcBef>
            </a:pPr>
            <a:endParaRPr lang="en-US" sz="2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63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Groups &amp; 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Group </a:t>
            </a:r>
            <a:r>
              <a:rPr lang="en-US" b="1" dirty="0" smtClean="0"/>
              <a:t>Scopes</a:t>
            </a:r>
          </a:p>
          <a:p>
            <a:pPr lvl="1"/>
            <a:r>
              <a:rPr lang="en-US" dirty="0" smtClean="0"/>
              <a:t>When a group is created, it assign a group scope that define how permission are assigned and how group is arrange</a:t>
            </a:r>
          </a:p>
          <a:p>
            <a:pPr lvl="1"/>
            <a:r>
              <a:rPr lang="en-US" dirty="0"/>
              <a:t>A security group always has a particular </a:t>
            </a:r>
            <a:r>
              <a:rPr lang="en-US" dirty="0" smtClean="0"/>
              <a:t>scope</a:t>
            </a:r>
          </a:p>
          <a:p>
            <a:pPr lvl="1"/>
            <a:r>
              <a:rPr lang="en-US" dirty="0"/>
              <a:t>The group </a:t>
            </a:r>
            <a:r>
              <a:rPr lang="en-US" i="1" dirty="0"/>
              <a:t>scope </a:t>
            </a:r>
            <a:r>
              <a:rPr lang="en-US" dirty="0"/>
              <a:t>refers to the level at which the group </a:t>
            </a:r>
            <a:r>
              <a:rPr lang="en-US" dirty="0" smtClean="0"/>
              <a:t>operates </a:t>
            </a:r>
            <a:r>
              <a:rPr lang="en-US" dirty="0"/>
              <a:t>within the Microsoft network (and within the Active Directory Domain Services hierarchy</a:t>
            </a:r>
            <a:r>
              <a:rPr lang="en-US" dirty="0" smtClean="0"/>
              <a:t>)</a:t>
            </a:r>
          </a:p>
          <a:p>
            <a:r>
              <a:rPr lang="en-US" dirty="0" smtClean="0"/>
              <a:t>Types of group scope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Universal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Global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Domain local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677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Groups &amp; Group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Universal </a:t>
            </a:r>
            <a:r>
              <a:rPr lang="en-US" b="1" dirty="0" smtClean="0"/>
              <a:t>group (universal scope)</a:t>
            </a:r>
            <a:endParaRPr lang="en-US" dirty="0" smtClean="0"/>
          </a:p>
          <a:p>
            <a:pPr lvl="1"/>
            <a:r>
              <a:rPr lang="en-US" dirty="0" smtClean="0"/>
              <a:t>A universal security group can have members from any domain and can be assigned permissions to resources in any domain</a:t>
            </a:r>
          </a:p>
          <a:p>
            <a:pPr lvl="1"/>
            <a:r>
              <a:rPr lang="en-US" dirty="0" smtClean="0"/>
              <a:t>These groups are best used </a:t>
            </a:r>
            <a:r>
              <a:rPr lang="en-US" smtClean="0"/>
              <a:t>in multi-domain </a:t>
            </a:r>
            <a:r>
              <a:rPr lang="en-US" dirty="0" smtClean="0"/>
              <a:t>networks, where you want to group sets of users and other objects at a higher level in the Active Directory container</a:t>
            </a:r>
          </a:p>
          <a:p>
            <a:r>
              <a:rPr lang="en-US" b="1" dirty="0"/>
              <a:t>Global </a:t>
            </a:r>
            <a:r>
              <a:rPr lang="en-US" b="1" dirty="0" smtClean="0"/>
              <a:t>group</a:t>
            </a:r>
          </a:p>
          <a:p>
            <a:pPr lvl="1"/>
            <a:r>
              <a:rPr lang="en-US" dirty="0"/>
              <a:t>A group used to organize users in one domain. Membership to the global group is </a:t>
            </a:r>
            <a:r>
              <a:rPr lang="en-US" dirty="0" smtClean="0"/>
              <a:t>limited to </a:t>
            </a:r>
            <a:r>
              <a:rPr lang="en-US" dirty="0"/>
              <a:t>the domain where the global group is created. However, a global group can access resources in </a:t>
            </a:r>
            <a:r>
              <a:rPr lang="en-US" dirty="0" smtClean="0"/>
              <a:t>any domain </a:t>
            </a:r>
            <a:r>
              <a:rPr lang="en-US" dirty="0"/>
              <a:t>in the Active Directory tree</a:t>
            </a:r>
            <a:endParaRPr lang="en-US" dirty="0" smtClean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85770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Groups &amp; Group </a:t>
            </a:r>
            <a:r>
              <a:rPr lang="en-US" b="1" dirty="0"/>
              <a:t>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Domain local </a:t>
            </a:r>
            <a:r>
              <a:rPr lang="en-US" b="1" dirty="0" smtClean="0"/>
              <a:t>group</a:t>
            </a:r>
          </a:p>
          <a:p>
            <a:pPr lvl="1"/>
            <a:r>
              <a:rPr lang="en-US" dirty="0"/>
              <a:t>A group created at the domain level and used to provide users with permissions </a:t>
            </a:r>
            <a:r>
              <a:rPr lang="en-US" dirty="0" smtClean="0"/>
              <a:t>to local </a:t>
            </a:r>
            <a:r>
              <a:rPr lang="en-US" dirty="0"/>
              <a:t>resources (within the domain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domain local group members have permissions only </a:t>
            </a:r>
            <a:r>
              <a:rPr lang="en-US" dirty="0" smtClean="0"/>
              <a:t>to resources </a:t>
            </a:r>
            <a:r>
              <a:rPr lang="en-US" dirty="0"/>
              <a:t>that are in the domain where the domain local group was </a:t>
            </a:r>
            <a:r>
              <a:rPr lang="en-US" dirty="0" smtClean="0"/>
              <a:t>created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6929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666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Groups &amp; Group Policy</vt:lpstr>
      <vt:lpstr>Physical structure of AD </vt:lpstr>
      <vt:lpstr>Physical structure of AD </vt:lpstr>
      <vt:lpstr>Groups &amp; Group Policy</vt:lpstr>
      <vt:lpstr>Groups &amp; Group Policy</vt:lpstr>
      <vt:lpstr>Groups &amp; Group Policy</vt:lpstr>
      <vt:lpstr>Groups &amp; Group Policy</vt:lpstr>
      <vt:lpstr>Groups &amp; Group Policy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88</cp:revision>
  <dcterms:created xsi:type="dcterms:W3CDTF">2016-12-25T06:13:11Z</dcterms:created>
  <dcterms:modified xsi:type="dcterms:W3CDTF">2017-10-23T11:08:49Z</dcterms:modified>
</cp:coreProperties>
</file>